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4" r:id="rId8"/>
    <p:sldId id="262"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9753553411916"/>
          <c:y val="8.017639955739414E-2"/>
          <c:w val="0.72878819922115301"/>
          <c:h val="0.83964720088521172"/>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4F0-48D2-9711-9662B3E2F93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4F0-48D2-9711-9662B3E2F93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4F0-48D2-9711-9662B3E2F939}"/>
            </c:ext>
          </c:extLst>
        </c:ser>
        <c:dLbls>
          <c:showLegendKey val="0"/>
          <c:showVal val="0"/>
          <c:showCatName val="0"/>
          <c:showSerName val="0"/>
          <c:showPercent val="0"/>
          <c:showBubbleSize val="0"/>
        </c:dLbls>
        <c:gapWidth val="150"/>
        <c:overlap val="100"/>
        <c:axId val="704402607"/>
        <c:axId val="2034805967"/>
      </c:barChart>
      <c:catAx>
        <c:axId val="704402607"/>
        <c:scaling>
          <c:orientation val="minMax"/>
        </c:scaling>
        <c:delete val="1"/>
        <c:axPos val="l"/>
        <c:numFmt formatCode="General" sourceLinked="1"/>
        <c:majorTickMark val="none"/>
        <c:minorTickMark val="none"/>
        <c:tickLblPos val="nextTo"/>
        <c:crossAx val="2034805967"/>
        <c:crosses val="autoZero"/>
        <c:auto val="1"/>
        <c:lblAlgn val="ctr"/>
        <c:lblOffset val="100"/>
        <c:noMultiLvlLbl val="0"/>
      </c:catAx>
      <c:valAx>
        <c:axId val="203480596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044026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81BA11-EF29-4228-A10F-F4C28BAA53FA}"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33460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BA11-EF29-4228-A10F-F4C28BAA53FA}"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385227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BA11-EF29-4228-A10F-F4C28BAA53FA}"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55195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81BA11-EF29-4228-A10F-F4C28BAA53FA}"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41546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81BA11-EF29-4228-A10F-F4C28BAA53FA}" type="datetimeFigureOut">
              <a:rPr lang="en-IN" smtClean="0"/>
              <a:t>06-11-2023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39595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81BA11-EF29-4228-A10F-F4C28BAA53FA}"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176399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81BA11-EF29-4228-A10F-F4C28BAA53FA}" type="datetimeFigureOut">
              <a:rPr lang="en-IN" smtClean="0"/>
              <a:t>06-11-2023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3466199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81BA11-EF29-4228-A10F-F4C28BAA53FA}" type="datetimeFigureOut">
              <a:rPr lang="en-IN" smtClean="0"/>
              <a:t>06-11-2023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24009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81BA11-EF29-4228-A10F-F4C28BAA53FA}" type="datetimeFigureOut">
              <a:rPr lang="en-IN" smtClean="0"/>
              <a:t>06-11-2023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110825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81BA11-EF29-4228-A10F-F4C28BAA53FA}"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187178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81BA11-EF29-4228-A10F-F4C28BAA53FA}" type="datetimeFigureOut">
              <a:rPr lang="en-IN" smtClean="0"/>
              <a:t>06-11-2023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7BB46-0850-48A4-83DF-AFAE8D4C5BF5}" type="slidenum">
              <a:rPr lang="en-IN" smtClean="0"/>
              <a:t>‹#›</a:t>
            </a:fld>
            <a:endParaRPr lang="en-IN"/>
          </a:p>
        </p:txBody>
      </p:sp>
    </p:spTree>
    <p:extLst>
      <p:ext uri="{BB962C8B-B14F-4D97-AF65-F5344CB8AC3E}">
        <p14:creationId xmlns:p14="http://schemas.microsoft.com/office/powerpoint/2010/main" val="4277962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1BA11-EF29-4228-A10F-F4C28BAA53FA}" type="datetimeFigureOut">
              <a:rPr lang="en-IN" smtClean="0"/>
              <a:t>06-11-2023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7BB46-0850-48A4-83DF-AFAE8D4C5BF5}" type="slidenum">
              <a:rPr lang="en-IN" smtClean="0"/>
              <a:t>‹#›</a:t>
            </a:fld>
            <a:endParaRPr lang="en-IN"/>
          </a:p>
        </p:txBody>
      </p:sp>
    </p:spTree>
    <p:extLst>
      <p:ext uri="{BB962C8B-B14F-4D97-AF65-F5344CB8AC3E}">
        <p14:creationId xmlns:p14="http://schemas.microsoft.com/office/powerpoint/2010/main" val="109214618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232A-5A03-F195-BB57-C843681E38E6}"/>
              </a:ext>
            </a:extLst>
          </p:cNvPr>
          <p:cNvSpPr>
            <a:spLocks noGrp="1"/>
          </p:cNvSpPr>
          <p:nvPr>
            <p:ph type="ctrTitle"/>
          </p:nvPr>
        </p:nvSpPr>
        <p:spPr>
          <a:xfrm>
            <a:off x="442282" y="155448"/>
            <a:ext cx="4285166" cy="3584448"/>
          </a:xfrm>
        </p:spPr>
        <p:txBody>
          <a:bodyPr anchor="b">
            <a:normAutofit fontScale="90000"/>
          </a:bodyPr>
          <a:lstStyle/>
          <a:p>
            <a:pPr algn="l"/>
            <a:r>
              <a:rPr lang="en-US" dirty="0"/>
              <a:t>Movie Rating App: </a:t>
            </a:r>
            <a:br>
              <a:rPr lang="en-US" dirty="0"/>
            </a:br>
            <a:r>
              <a:rPr lang="en-US" dirty="0"/>
              <a:t>An AI-Powered Experience</a:t>
            </a:r>
            <a:endParaRPr lang="en-IN" dirty="0"/>
          </a:p>
        </p:txBody>
      </p:sp>
      <p:pic>
        <p:nvPicPr>
          <p:cNvPr id="7" name="Picture 6" descr="A movie theater with red curtains&#10;&#10;Description automatically generated">
            <a:extLst>
              <a:ext uri="{FF2B5EF4-FFF2-40B4-BE49-F238E27FC236}">
                <a16:creationId xmlns:a16="http://schemas.microsoft.com/office/drawing/2014/main" id="{E9DA4BDF-D20B-F377-B834-0566DE282AE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Box 2">
            <a:extLst>
              <a:ext uri="{FF2B5EF4-FFF2-40B4-BE49-F238E27FC236}">
                <a16:creationId xmlns:a16="http://schemas.microsoft.com/office/drawing/2014/main" id="{86A09DF3-52DB-4B43-26B7-AE8AC631B253}"/>
              </a:ext>
            </a:extLst>
          </p:cNvPr>
          <p:cNvSpPr txBox="1"/>
          <p:nvPr/>
        </p:nvSpPr>
        <p:spPr>
          <a:xfrm>
            <a:off x="1389888" y="5084064"/>
            <a:ext cx="3164008" cy="923330"/>
          </a:xfrm>
          <a:prstGeom prst="rect">
            <a:avLst/>
          </a:prstGeom>
          <a:noFill/>
        </p:spPr>
        <p:txBody>
          <a:bodyPr wrap="none" rtlCol="0">
            <a:spAutoFit/>
          </a:bodyPr>
          <a:lstStyle/>
          <a:p>
            <a:r>
              <a:rPr lang="en-IN" dirty="0" err="1"/>
              <a:t>Prerak</a:t>
            </a:r>
            <a:r>
              <a:rPr lang="en-IN" dirty="0"/>
              <a:t> Varshney  E22CSEU0138</a:t>
            </a:r>
          </a:p>
          <a:p>
            <a:r>
              <a:rPr lang="en-IN" dirty="0" err="1"/>
              <a:t>Navkar</a:t>
            </a:r>
            <a:r>
              <a:rPr lang="en-IN" dirty="0"/>
              <a:t> Jain           E22CSEU0146</a:t>
            </a:r>
          </a:p>
          <a:p>
            <a:r>
              <a:rPr lang="en-IN" dirty="0"/>
              <a:t>Ameya Vatsa         E22CSEU0141</a:t>
            </a:r>
          </a:p>
        </p:txBody>
      </p:sp>
    </p:spTree>
    <p:extLst>
      <p:ext uri="{BB962C8B-B14F-4D97-AF65-F5344CB8AC3E}">
        <p14:creationId xmlns:p14="http://schemas.microsoft.com/office/powerpoint/2010/main" val="1344369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FE4712-5A0D-6032-5EA0-F868A01A9EC1}"/>
              </a:ext>
            </a:extLst>
          </p:cNvPr>
          <p:cNvSpPr>
            <a:spLocks noGrp="1"/>
          </p:cNvSpPr>
          <p:nvPr>
            <p:ph idx="1"/>
          </p:nvPr>
        </p:nvSpPr>
        <p:spPr>
          <a:xfrm>
            <a:off x="640081" y="2872899"/>
            <a:ext cx="4146524" cy="1095970"/>
          </a:xfrm>
        </p:spPr>
        <p:txBody>
          <a:bodyPr>
            <a:normAutofit/>
          </a:bodyPr>
          <a:lstStyle/>
          <a:p>
            <a:pPr marL="0" indent="0">
              <a:buNone/>
            </a:pPr>
            <a:r>
              <a:rPr lang="en-IN" sz="7200" dirty="0">
                <a:latin typeface="Bernard MT Condensed" panose="02050806060905020404" pitchFamily="18" charset="0"/>
              </a:rPr>
              <a:t>Thank You</a:t>
            </a:r>
          </a:p>
        </p:txBody>
      </p:sp>
      <p:pic>
        <p:nvPicPr>
          <p:cNvPr id="2050" name="Picture 2" descr="Rajhans Cinemas in Kamrej,Surat - Movie Theatre near you - Best Cinema Halls  in Surat - Justdial">
            <a:extLst>
              <a:ext uri="{FF2B5EF4-FFF2-40B4-BE49-F238E27FC236}">
                <a16:creationId xmlns:a16="http://schemas.microsoft.com/office/drawing/2014/main" id="{0B83D0B2-50C1-465B-E009-1025381CC5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9" r="29957"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0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5387-99E1-29CB-FCCE-C1E9179A94F2}"/>
              </a:ext>
            </a:extLst>
          </p:cNvPr>
          <p:cNvSpPr>
            <a:spLocks noGrp="1"/>
          </p:cNvSpPr>
          <p:nvPr>
            <p:ph type="title"/>
          </p:nvPr>
        </p:nvSpPr>
        <p:spPr>
          <a:xfrm>
            <a:off x="5297762" y="329184"/>
            <a:ext cx="6251110" cy="1783080"/>
          </a:xfrm>
        </p:spPr>
        <p:txBody>
          <a:bodyPr anchor="b">
            <a:normAutofit/>
          </a:bodyPr>
          <a:lstStyle/>
          <a:p>
            <a:r>
              <a:rPr lang="en-IN" sz="5400"/>
              <a:t>Introduction</a:t>
            </a:r>
          </a:p>
        </p:txBody>
      </p:sp>
      <p:sp>
        <p:nvSpPr>
          <p:cNvPr id="3" name="Content Placeholder 2">
            <a:extLst>
              <a:ext uri="{FF2B5EF4-FFF2-40B4-BE49-F238E27FC236}">
                <a16:creationId xmlns:a16="http://schemas.microsoft.com/office/drawing/2014/main" id="{2B4879C7-8919-2CBF-D841-35B3DC2A3A8D}"/>
              </a:ext>
            </a:extLst>
          </p:cNvPr>
          <p:cNvSpPr>
            <a:spLocks noGrp="1"/>
          </p:cNvSpPr>
          <p:nvPr>
            <p:ph idx="1"/>
          </p:nvPr>
        </p:nvSpPr>
        <p:spPr>
          <a:xfrm>
            <a:off x="5297762" y="2706624"/>
            <a:ext cx="6251110" cy="3483864"/>
          </a:xfrm>
        </p:spPr>
        <p:txBody>
          <a:bodyPr>
            <a:normAutofit/>
          </a:bodyPr>
          <a:lstStyle/>
          <a:p>
            <a:pPr marL="0" indent="0">
              <a:buNone/>
            </a:pPr>
            <a:r>
              <a:rPr lang="en-US" sz="2000"/>
              <a:t>Welcome to our presentation on the movie ratings app powered by AI modules like pandas, numpy, and TruncatedSVD. Our app is designed to provide users with personalized movie recommendations based on their preferences and viewing history. Additionally, our app offers a platform for users to rate and review movies, providing valuable data for data analytics and marketing strategies. In this presentation, we will explore the AI modules used in our app, the user interface, recommendation system, ratings and reviews, data analytics, marketing strategy, and future developments.</a:t>
            </a:r>
            <a:endParaRPr lang="en-IN" sz="2000"/>
          </a:p>
        </p:txBody>
      </p:sp>
      <p:pic>
        <p:nvPicPr>
          <p:cNvPr id="5" name="Picture 4" descr="A theater with red chairs&#10;&#10;Description automatically generated">
            <a:extLst>
              <a:ext uri="{FF2B5EF4-FFF2-40B4-BE49-F238E27FC236}">
                <a16:creationId xmlns:a16="http://schemas.microsoft.com/office/drawing/2014/main" id="{3FF6D3A7-4F57-E785-2DFE-6582DC56B206}"/>
              </a:ext>
            </a:extLst>
          </p:cNvPr>
          <p:cNvPicPr>
            <a:picLocks noChangeAspect="1"/>
          </p:cNvPicPr>
          <p:nvPr/>
        </p:nvPicPr>
        <p:blipFill rotWithShape="1">
          <a:blip r:embed="rId2"/>
          <a:srcRect l="16287" r="1580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987749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D45F7-76B9-2625-B4C5-7012BEE5863B}"/>
              </a:ext>
            </a:extLst>
          </p:cNvPr>
          <p:cNvSpPr>
            <a:spLocks noGrp="1"/>
          </p:cNvSpPr>
          <p:nvPr>
            <p:ph type="title"/>
          </p:nvPr>
        </p:nvSpPr>
        <p:spPr/>
        <p:txBody>
          <a:bodyPr/>
          <a:lstStyle/>
          <a:p>
            <a:r>
              <a:rPr lang="en-US" dirty="0"/>
              <a:t>AI Modules Used in the App</a:t>
            </a:r>
            <a:endParaRPr lang="en-IN" dirty="0"/>
          </a:p>
        </p:txBody>
      </p:sp>
      <p:sp>
        <p:nvSpPr>
          <p:cNvPr id="3" name="Content Placeholder 2">
            <a:extLst>
              <a:ext uri="{FF2B5EF4-FFF2-40B4-BE49-F238E27FC236}">
                <a16:creationId xmlns:a16="http://schemas.microsoft.com/office/drawing/2014/main" id="{1B030366-CE58-E8BF-55DA-DBBD2BB347EB}"/>
              </a:ext>
            </a:extLst>
          </p:cNvPr>
          <p:cNvSpPr>
            <a:spLocks noGrp="1"/>
          </p:cNvSpPr>
          <p:nvPr>
            <p:ph idx="1"/>
          </p:nvPr>
        </p:nvSpPr>
        <p:spPr>
          <a:xfrm>
            <a:off x="838200" y="1825625"/>
            <a:ext cx="6723888" cy="4351338"/>
          </a:xfrm>
        </p:spPr>
        <p:txBody>
          <a:bodyPr>
            <a:normAutofit fontScale="92500" lnSpcReduction="20000"/>
          </a:bodyPr>
          <a:lstStyle/>
          <a:p>
            <a:pPr marL="0" indent="0">
              <a:buNone/>
            </a:pPr>
            <a:r>
              <a:rPr lang="en-US" b="1" dirty="0">
                <a:effectLst/>
              </a:rPr>
              <a:t>Pandas:</a:t>
            </a:r>
            <a:endParaRPr lang="en-US" b="1" dirty="0"/>
          </a:p>
          <a:p>
            <a:pPr marL="0" indent="0">
              <a:buNone/>
            </a:pPr>
            <a:r>
              <a:rPr lang="en-US" dirty="0">
                <a:effectLst/>
              </a:rPr>
              <a:t>Pandas is a powerful open-source data analysis and manipulation tool used for data cleaning, preparation, and analysis.</a:t>
            </a:r>
            <a:endParaRPr lang="en-US" dirty="0"/>
          </a:p>
          <a:p>
            <a:pPr marL="0" indent="0">
              <a:buNone/>
            </a:pPr>
            <a:r>
              <a:rPr lang="en-US" b="1" dirty="0" err="1">
                <a:effectLst/>
              </a:rPr>
              <a:t>Numpy</a:t>
            </a:r>
            <a:r>
              <a:rPr lang="en-US" b="1" dirty="0">
                <a:effectLst/>
              </a:rPr>
              <a:t>:</a:t>
            </a:r>
            <a:endParaRPr lang="en-US" b="1" dirty="0"/>
          </a:p>
          <a:p>
            <a:pPr marL="0" indent="0">
              <a:buNone/>
            </a:pPr>
            <a:r>
              <a:rPr lang="en-US" dirty="0" err="1">
                <a:effectLst/>
              </a:rPr>
              <a:t>Numpy</a:t>
            </a:r>
            <a:r>
              <a:rPr lang="en-US" dirty="0">
                <a:effectLst/>
              </a:rPr>
              <a:t> is a fundamental package for scientific computing with Python, used for numerical analysis and matrix operations.</a:t>
            </a:r>
            <a:endParaRPr lang="en-US" dirty="0"/>
          </a:p>
          <a:p>
            <a:pPr marL="0" indent="0">
              <a:buNone/>
            </a:pPr>
            <a:r>
              <a:rPr lang="en-US" b="1" dirty="0" err="1">
                <a:effectLst/>
              </a:rPr>
              <a:t>TruncatedSVD</a:t>
            </a:r>
            <a:r>
              <a:rPr lang="en-US" b="1" dirty="0">
                <a:effectLst/>
              </a:rPr>
              <a:t>:</a:t>
            </a:r>
            <a:endParaRPr lang="en-US" b="1" dirty="0"/>
          </a:p>
          <a:p>
            <a:pPr marL="0" indent="0">
              <a:buNone/>
            </a:pPr>
            <a:r>
              <a:rPr lang="en-US" dirty="0" err="1">
                <a:effectLst/>
              </a:rPr>
              <a:t>TruncatedSVD</a:t>
            </a:r>
            <a:r>
              <a:rPr lang="en-US" dirty="0">
                <a:effectLst/>
              </a:rPr>
              <a:t> is a dimensionality reduction technique used to reduce the number of dimensions in a dataset while preserving as much variance as possible.</a:t>
            </a:r>
            <a:endParaRPr lang="en-US" dirty="0"/>
          </a:p>
          <a:p>
            <a:pPr marL="0" indent="0">
              <a:buNone/>
            </a:pPr>
            <a:endParaRPr lang="en-IN" dirty="0"/>
          </a:p>
        </p:txBody>
      </p:sp>
      <mc:AlternateContent xmlns:mc="http://schemas.openxmlformats.org/markup-compatibility/2006">
        <mc:Choice xmlns:am3d="http://schemas.microsoft.com/office/drawing/2017/model3d" Requires="am3d">
          <p:graphicFrame>
            <p:nvGraphicFramePr>
              <p:cNvPr id="4" name="3D Model 3" descr="Laptop Computer">
                <a:extLst>
                  <a:ext uri="{FF2B5EF4-FFF2-40B4-BE49-F238E27FC236}">
                    <a16:creationId xmlns:a16="http://schemas.microsoft.com/office/drawing/2014/main" id="{B4B5AB77-48BC-3B99-850D-901E4C4E16EE}"/>
                  </a:ext>
                </a:extLst>
              </p:cNvPr>
              <p:cNvGraphicFramePr>
                <a:graphicFrameLocks noChangeAspect="1"/>
              </p:cNvGraphicFramePr>
              <p:nvPr>
                <p:extLst>
                  <p:ext uri="{D42A27DB-BD31-4B8C-83A1-F6EECF244321}">
                    <p14:modId xmlns:p14="http://schemas.microsoft.com/office/powerpoint/2010/main" val="3671313954"/>
                  </p:ext>
                </p:extLst>
              </p:nvPr>
            </p:nvGraphicFramePr>
            <p:xfrm>
              <a:off x="7834339" y="1943210"/>
              <a:ext cx="3802968" cy="3891977"/>
            </p:xfrm>
            <a:graphic>
              <a:graphicData uri="http://schemas.microsoft.com/office/drawing/2017/model3d">
                <am3d:model3d r:embed="rId2">
                  <am3d:spPr>
                    <a:xfrm>
                      <a:off x="0" y="0"/>
                      <a:ext cx="3802968" cy="3891977"/>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1721564" ay="-2243019" az="-1102931"/>
                    <am3d:postTrans dx="0" dy="0" dz="0"/>
                  </am3d:trans>
                  <am3d:raster rName="Office3DRenderer" rVer="16.0.8326">
                    <am3d:blip r:embed="rId3"/>
                  </am3d:raster>
                  <am3d:objViewport viewportSz="4253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Laptop Computer">
                <a:extLst>
                  <a:ext uri="{FF2B5EF4-FFF2-40B4-BE49-F238E27FC236}">
                    <a16:creationId xmlns:a16="http://schemas.microsoft.com/office/drawing/2014/main" id="{B4B5AB77-48BC-3B99-850D-901E4C4E16EE}"/>
                  </a:ext>
                </a:extLst>
              </p:cNvPr>
              <p:cNvPicPr>
                <a:picLocks noGrp="1" noRot="1" noChangeAspect="1" noMove="1" noResize="1" noEditPoints="1" noAdjustHandles="1" noChangeArrowheads="1" noChangeShapeType="1" noCrop="1"/>
              </p:cNvPicPr>
              <p:nvPr/>
            </p:nvPicPr>
            <p:blipFill>
              <a:blip r:embed="rId3"/>
              <a:stretch>
                <a:fillRect/>
              </a:stretch>
            </p:blipFill>
            <p:spPr>
              <a:xfrm>
                <a:off x="7834339" y="1943210"/>
                <a:ext cx="3802968" cy="3891977"/>
              </a:xfrm>
              <a:prstGeom prst="rect">
                <a:avLst/>
              </a:prstGeom>
            </p:spPr>
          </p:pic>
        </mc:Fallback>
      </mc:AlternateContent>
    </p:spTree>
    <p:extLst>
      <p:ext uri="{BB962C8B-B14F-4D97-AF65-F5344CB8AC3E}">
        <p14:creationId xmlns:p14="http://schemas.microsoft.com/office/powerpoint/2010/main" val="244772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CD83-8A6D-80C7-6D3C-E610D50FA3AE}"/>
              </a:ext>
            </a:extLst>
          </p:cNvPr>
          <p:cNvSpPr>
            <a:spLocks noGrp="1"/>
          </p:cNvSpPr>
          <p:nvPr>
            <p:ph type="title"/>
          </p:nvPr>
        </p:nvSpPr>
        <p:spPr/>
        <p:txBody>
          <a:bodyPr/>
          <a:lstStyle/>
          <a:p>
            <a:r>
              <a:rPr lang="en-IN" dirty="0"/>
              <a:t>Recommendation System</a:t>
            </a:r>
          </a:p>
        </p:txBody>
      </p:sp>
      <p:sp>
        <p:nvSpPr>
          <p:cNvPr id="3" name="Content Placeholder 2">
            <a:extLst>
              <a:ext uri="{FF2B5EF4-FFF2-40B4-BE49-F238E27FC236}">
                <a16:creationId xmlns:a16="http://schemas.microsoft.com/office/drawing/2014/main" id="{3D128AEC-EE71-10BA-66C3-BE779077851E}"/>
              </a:ext>
            </a:extLst>
          </p:cNvPr>
          <p:cNvSpPr>
            <a:spLocks noGrp="1"/>
          </p:cNvSpPr>
          <p:nvPr>
            <p:ph idx="1"/>
          </p:nvPr>
        </p:nvSpPr>
        <p:spPr>
          <a:xfrm>
            <a:off x="554736" y="4166489"/>
            <a:ext cx="4858512" cy="1950847"/>
          </a:xfrm>
        </p:spPr>
        <p:txBody>
          <a:bodyPr>
            <a:normAutofit fontScale="77500" lnSpcReduction="20000"/>
          </a:bodyPr>
          <a:lstStyle/>
          <a:p>
            <a:pPr marL="0" indent="0" algn="ctr">
              <a:buNone/>
            </a:pPr>
            <a:r>
              <a:rPr lang="en-US" b="1" dirty="0">
                <a:effectLst/>
              </a:rPr>
              <a:t>Machine Learning Algorithm</a:t>
            </a:r>
            <a:endParaRPr lang="en-US" b="1" dirty="0"/>
          </a:p>
          <a:p>
            <a:pPr marL="0" indent="0" algn="ctr">
              <a:buNone/>
            </a:pPr>
            <a:r>
              <a:rPr lang="en-US" dirty="0">
                <a:effectLst/>
              </a:rPr>
              <a:t>The recommendation system is powered by a machine learning algorithm that analyzes user data and movie features to suggest personalized movie recommendations.</a:t>
            </a:r>
            <a:endParaRPr lang="en-US" dirty="0"/>
          </a:p>
          <a:p>
            <a:pPr algn="ctr"/>
            <a:endParaRPr lang="en-IN" dirty="0"/>
          </a:p>
        </p:txBody>
      </p:sp>
      <p:sp>
        <p:nvSpPr>
          <p:cNvPr id="4" name="TextBox 3">
            <a:extLst>
              <a:ext uri="{FF2B5EF4-FFF2-40B4-BE49-F238E27FC236}">
                <a16:creationId xmlns:a16="http://schemas.microsoft.com/office/drawing/2014/main" id="{E9FF469C-DE5D-086D-1567-7A0FCE8DC07E}"/>
              </a:ext>
            </a:extLst>
          </p:cNvPr>
          <p:cNvSpPr txBox="1"/>
          <p:nvPr/>
        </p:nvSpPr>
        <p:spPr>
          <a:xfrm>
            <a:off x="6620256" y="4166489"/>
            <a:ext cx="4535423" cy="1785104"/>
          </a:xfrm>
          <a:prstGeom prst="rect">
            <a:avLst/>
          </a:prstGeom>
          <a:noFill/>
        </p:spPr>
        <p:txBody>
          <a:bodyPr wrap="square" rtlCol="0">
            <a:spAutoFit/>
          </a:bodyPr>
          <a:lstStyle/>
          <a:p>
            <a:pPr algn="ctr"/>
            <a:r>
              <a:rPr lang="en-US" sz="2000" b="1" dirty="0">
                <a:effectLst/>
              </a:rPr>
              <a:t>User Preferences</a:t>
            </a:r>
            <a:endParaRPr lang="en-US" sz="2000" b="1" dirty="0"/>
          </a:p>
          <a:p>
            <a:pPr algn="ctr"/>
            <a:r>
              <a:rPr lang="en-US" dirty="0">
                <a:effectLst/>
              </a:rPr>
              <a:t>The app allows users to set their preferences for movie genres, actors, directors, and more, which are then used by the recommendation system to generate personalized recommendations.</a:t>
            </a:r>
            <a:endParaRPr lang="en-US" dirty="0"/>
          </a:p>
        </p:txBody>
      </p:sp>
      <p:pic>
        <p:nvPicPr>
          <p:cNvPr id="6" name="Picture 5">
            <a:extLst>
              <a:ext uri="{FF2B5EF4-FFF2-40B4-BE49-F238E27FC236}">
                <a16:creationId xmlns:a16="http://schemas.microsoft.com/office/drawing/2014/main" id="{B3217F76-2BEE-3608-6296-BCA196C9D425}"/>
              </a:ext>
            </a:extLst>
          </p:cNvPr>
          <p:cNvPicPr>
            <a:picLocks noChangeAspect="1"/>
          </p:cNvPicPr>
          <p:nvPr/>
        </p:nvPicPr>
        <p:blipFill>
          <a:blip r:embed="rId2"/>
          <a:stretch>
            <a:fillRect/>
          </a:stretch>
        </p:blipFill>
        <p:spPr>
          <a:xfrm>
            <a:off x="554736" y="1484503"/>
            <a:ext cx="4995672" cy="2414016"/>
          </a:xfrm>
          <a:prstGeom prst="rect">
            <a:avLst/>
          </a:prstGeom>
        </p:spPr>
      </p:pic>
      <p:pic>
        <p:nvPicPr>
          <p:cNvPr id="8" name="Picture 7">
            <a:extLst>
              <a:ext uri="{FF2B5EF4-FFF2-40B4-BE49-F238E27FC236}">
                <a16:creationId xmlns:a16="http://schemas.microsoft.com/office/drawing/2014/main" id="{A2546B92-1E44-3BC9-6858-2FA0B8E142B7}"/>
              </a:ext>
            </a:extLst>
          </p:cNvPr>
          <p:cNvPicPr>
            <a:picLocks noChangeAspect="1"/>
          </p:cNvPicPr>
          <p:nvPr/>
        </p:nvPicPr>
        <p:blipFill>
          <a:blip r:embed="rId3"/>
          <a:stretch>
            <a:fillRect/>
          </a:stretch>
        </p:blipFill>
        <p:spPr>
          <a:xfrm>
            <a:off x="6531864" y="1511513"/>
            <a:ext cx="4712206" cy="2359996"/>
          </a:xfrm>
          <a:prstGeom prst="rect">
            <a:avLst/>
          </a:prstGeom>
        </p:spPr>
      </p:pic>
    </p:spTree>
    <p:extLst>
      <p:ext uri="{BB962C8B-B14F-4D97-AF65-F5344CB8AC3E}">
        <p14:creationId xmlns:p14="http://schemas.microsoft.com/office/powerpoint/2010/main" val="347325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C3507-3E28-79A8-0519-6643C754A658}"/>
              </a:ext>
            </a:extLst>
          </p:cNvPr>
          <p:cNvSpPr>
            <a:spLocks noGrp="1"/>
          </p:cNvSpPr>
          <p:nvPr>
            <p:ph type="title"/>
          </p:nvPr>
        </p:nvSpPr>
        <p:spPr/>
        <p:txBody>
          <a:bodyPr/>
          <a:lstStyle/>
          <a:p>
            <a:r>
              <a:rPr lang="en-IN" dirty="0"/>
              <a:t>Data Analytics</a:t>
            </a:r>
          </a:p>
        </p:txBody>
      </p:sp>
      <p:sp>
        <p:nvSpPr>
          <p:cNvPr id="3" name="Content Placeholder 2">
            <a:extLst>
              <a:ext uri="{FF2B5EF4-FFF2-40B4-BE49-F238E27FC236}">
                <a16:creationId xmlns:a16="http://schemas.microsoft.com/office/drawing/2014/main" id="{700012D2-FFD3-ED57-C8D5-1D5C1699E32D}"/>
              </a:ext>
            </a:extLst>
          </p:cNvPr>
          <p:cNvSpPr>
            <a:spLocks noGrp="1"/>
          </p:cNvSpPr>
          <p:nvPr>
            <p:ph idx="1"/>
          </p:nvPr>
        </p:nvSpPr>
        <p:spPr>
          <a:xfrm>
            <a:off x="409910" y="1704358"/>
            <a:ext cx="8359186" cy="4284962"/>
          </a:xfrm>
        </p:spPr>
        <p:txBody>
          <a:bodyPr>
            <a:normAutofit fontScale="70000" lnSpcReduction="20000"/>
          </a:bodyPr>
          <a:lstStyle/>
          <a:p>
            <a:pPr marL="0" indent="0">
              <a:buNone/>
            </a:pPr>
            <a:r>
              <a:rPr lang="en-US" dirty="0">
                <a:effectLst/>
              </a:rPr>
              <a:t>Our movie ratings app is powered by AI modules like pandas, </a:t>
            </a:r>
            <a:r>
              <a:rPr lang="en-US" dirty="0" err="1">
                <a:effectLst/>
              </a:rPr>
              <a:t>numpy</a:t>
            </a:r>
            <a:r>
              <a:rPr lang="en-US" dirty="0">
                <a:effectLst/>
              </a:rPr>
              <a:t>, and </a:t>
            </a:r>
            <a:r>
              <a:rPr lang="en-US" dirty="0" err="1">
                <a:effectLst/>
              </a:rPr>
              <a:t>TruncatedSVD</a:t>
            </a:r>
            <a:r>
              <a:rPr lang="en-US" dirty="0">
                <a:effectLst/>
              </a:rPr>
              <a:t> which enable us to gather and analyze large amounts of data. This data can be used to gain insights into user behavior and preferences, as well as inform marketing strategies.</a:t>
            </a:r>
          </a:p>
          <a:p>
            <a:pPr marL="0" indent="0">
              <a:buNone/>
            </a:pPr>
            <a:endParaRPr lang="en-US" dirty="0"/>
          </a:p>
          <a:p>
            <a:pPr marL="0" indent="0">
              <a:buNone/>
            </a:pPr>
            <a:r>
              <a:rPr lang="en-US" b="1" dirty="0">
                <a:effectLst/>
              </a:rPr>
              <a:t>User Behavior and Preferences:</a:t>
            </a:r>
            <a:endParaRPr lang="en-US" b="1" dirty="0"/>
          </a:p>
          <a:p>
            <a:pPr marL="0" indent="0">
              <a:buNone/>
            </a:pPr>
            <a:r>
              <a:rPr lang="en-US" dirty="0">
                <a:effectLst/>
              </a:rPr>
              <a:t>By analyzing user data, we can identify patterns in movie preferences and behavior. This information can be used to improve our recommendation system and tailor our marketing strategies to specific user segments.</a:t>
            </a:r>
          </a:p>
          <a:p>
            <a:pPr marL="0" indent="0">
              <a:buNone/>
            </a:pPr>
            <a:endParaRPr lang="en-US" dirty="0"/>
          </a:p>
          <a:p>
            <a:pPr marL="0" indent="0">
              <a:buNone/>
            </a:pPr>
            <a:r>
              <a:rPr lang="en-US" b="1" dirty="0">
                <a:effectLst/>
              </a:rPr>
              <a:t>Marketing Strategies:</a:t>
            </a:r>
            <a:endParaRPr lang="en-US" b="1" dirty="0"/>
          </a:p>
          <a:p>
            <a:pPr marL="0" indent="0">
              <a:buNone/>
            </a:pPr>
            <a:r>
              <a:rPr lang="en-US" dirty="0">
                <a:effectLst/>
              </a:rPr>
              <a:t>Data analytics can also inform our marketing strategies. By identifying trends in user behavior and preferences, we can target specific user segments with personalized marketing campaigns. Additionally, we can use data to track the effectiveness of our marketing efforts and make adjustments as necessary.</a:t>
            </a:r>
            <a:endParaRPr lang="en-US" dirty="0"/>
          </a:p>
          <a:p>
            <a:pPr marL="0" indent="0">
              <a:buNone/>
            </a:pPr>
            <a:endParaRPr lang="en-IN" dirty="0"/>
          </a:p>
        </p:txBody>
      </p:sp>
      <p:graphicFrame>
        <p:nvGraphicFramePr>
          <p:cNvPr id="7" name="Chart 6">
            <a:extLst>
              <a:ext uri="{FF2B5EF4-FFF2-40B4-BE49-F238E27FC236}">
                <a16:creationId xmlns:a16="http://schemas.microsoft.com/office/drawing/2014/main" id="{FA72268D-BC20-15C0-D7DF-A2E0BB3D7069}"/>
              </a:ext>
            </a:extLst>
          </p:cNvPr>
          <p:cNvGraphicFramePr/>
          <p:nvPr>
            <p:extLst>
              <p:ext uri="{D42A27DB-BD31-4B8C-83A1-F6EECF244321}">
                <p14:modId xmlns:p14="http://schemas.microsoft.com/office/powerpoint/2010/main" val="2870739635"/>
              </p:ext>
            </p:extLst>
          </p:nvPr>
        </p:nvGraphicFramePr>
        <p:xfrm>
          <a:off x="9345168" y="3054096"/>
          <a:ext cx="2436922" cy="32477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70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1292-ACE5-3685-74A1-90B21E5DA9D2}"/>
              </a:ext>
            </a:extLst>
          </p:cNvPr>
          <p:cNvSpPr>
            <a:spLocks noGrp="1"/>
          </p:cNvSpPr>
          <p:nvPr>
            <p:ph type="title"/>
          </p:nvPr>
        </p:nvSpPr>
        <p:spPr/>
        <p:txBody>
          <a:bodyPr/>
          <a:lstStyle/>
          <a:p>
            <a:r>
              <a:rPr lang="en-IN" dirty="0"/>
              <a:t>Marketing Strategy</a:t>
            </a:r>
          </a:p>
        </p:txBody>
      </p:sp>
      <p:sp>
        <p:nvSpPr>
          <p:cNvPr id="3" name="Content Placeholder 2">
            <a:extLst>
              <a:ext uri="{FF2B5EF4-FFF2-40B4-BE49-F238E27FC236}">
                <a16:creationId xmlns:a16="http://schemas.microsoft.com/office/drawing/2014/main" id="{B45A6A2F-BE7D-5788-E84A-9CA38AE4E055}"/>
              </a:ext>
            </a:extLst>
          </p:cNvPr>
          <p:cNvSpPr>
            <a:spLocks noGrp="1"/>
          </p:cNvSpPr>
          <p:nvPr>
            <p:ph idx="1"/>
          </p:nvPr>
        </p:nvSpPr>
        <p:spPr>
          <a:xfrm>
            <a:off x="582168" y="1690688"/>
            <a:ext cx="3422904" cy="4572952"/>
          </a:xfrm>
        </p:spPr>
        <p:txBody>
          <a:bodyPr>
            <a:normAutofit fontScale="92500" lnSpcReduction="20000"/>
          </a:bodyPr>
          <a:lstStyle/>
          <a:p>
            <a:pPr marL="0" indent="0" algn="ctr">
              <a:buNone/>
            </a:pPr>
            <a:r>
              <a:rPr lang="en-US" b="1" dirty="0">
                <a:effectLst/>
              </a:rPr>
              <a:t>Social Media Campaigns</a:t>
            </a:r>
            <a:endParaRPr lang="en-US" b="1" dirty="0"/>
          </a:p>
          <a:p>
            <a:pPr marL="0" indent="0" algn="ctr">
              <a:buNone/>
            </a:pPr>
            <a:r>
              <a:rPr lang="en-US" dirty="0">
                <a:effectLst/>
              </a:rPr>
              <a:t>We will launch targeted social media campaigns to reach our target audience and increase user engagement. These campaigns will focus on the app's unique features and benefits, such as personalized recommendations and easy-to-use interface.</a:t>
            </a:r>
            <a:endParaRPr lang="en-US" dirty="0"/>
          </a:p>
          <a:p>
            <a:pPr marL="0" indent="0" algn="ctr">
              <a:buNone/>
            </a:pPr>
            <a:endParaRPr lang="en-IN" dirty="0"/>
          </a:p>
        </p:txBody>
      </p:sp>
      <p:sp>
        <p:nvSpPr>
          <p:cNvPr id="4" name="TextBox 3">
            <a:extLst>
              <a:ext uri="{FF2B5EF4-FFF2-40B4-BE49-F238E27FC236}">
                <a16:creationId xmlns:a16="http://schemas.microsoft.com/office/drawing/2014/main" id="{8535CB7A-08DB-7EEF-D7ED-4F51D161DFF4}"/>
              </a:ext>
            </a:extLst>
          </p:cNvPr>
          <p:cNvSpPr txBox="1"/>
          <p:nvPr/>
        </p:nvSpPr>
        <p:spPr>
          <a:xfrm>
            <a:off x="4078224" y="1498664"/>
            <a:ext cx="3867912" cy="4893647"/>
          </a:xfrm>
          <a:prstGeom prst="rect">
            <a:avLst/>
          </a:prstGeom>
          <a:noFill/>
        </p:spPr>
        <p:txBody>
          <a:bodyPr wrap="square" rtlCol="0">
            <a:spAutoFit/>
          </a:bodyPr>
          <a:lstStyle/>
          <a:p>
            <a:pPr algn="ctr"/>
            <a:r>
              <a:rPr lang="en-US" sz="2400" b="1" dirty="0">
                <a:effectLst/>
              </a:rPr>
              <a:t>Partnerships and Collaborations</a:t>
            </a:r>
            <a:endParaRPr lang="en-US" sz="2400" b="1" dirty="0"/>
          </a:p>
          <a:p>
            <a:pPr algn="ctr"/>
            <a:r>
              <a:rPr lang="en-US" sz="2400" dirty="0">
                <a:effectLst/>
              </a:rPr>
              <a:t>We will explore partnerships and collaborations with movie studios, streaming services, and other industry players to increase brand awareness and user acquisition. These partnerships can also provide valuable data insights for our data analytics module.</a:t>
            </a:r>
            <a:endParaRPr lang="en-US" sz="2400" dirty="0"/>
          </a:p>
          <a:p>
            <a:pPr algn="ctr"/>
            <a:endParaRPr lang="en-IN" sz="2400" dirty="0"/>
          </a:p>
        </p:txBody>
      </p:sp>
      <p:sp>
        <p:nvSpPr>
          <p:cNvPr id="5" name="TextBox 4">
            <a:extLst>
              <a:ext uri="{FF2B5EF4-FFF2-40B4-BE49-F238E27FC236}">
                <a16:creationId xmlns:a16="http://schemas.microsoft.com/office/drawing/2014/main" id="{3B5ED104-75F4-B4FE-D4DD-E070C4D70CB4}"/>
              </a:ext>
            </a:extLst>
          </p:cNvPr>
          <p:cNvSpPr txBox="1"/>
          <p:nvPr/>
        </p:nvSpPr>
        <p:spPr>
          <a:xfrm>
            <a:off x="8257032" y="1690688"/>
            <a:ext cx="3447288" cy="4524315"/>
          </a:xfrm>
          <a:prstGeom prst="rect">
            <a:avLst/>
          </a:prstGeom>
          <a:noFill/>
        </p:spPr>
        <p:txBody>
          <a:bodyPr wrap="square" rtlCol="0">
            <a:spAutoFit/>
          </a:bodyPr>
          <a:lstStyle/>
          <a:p>
            <a:pPr algn="ctr"/>
            <a:r>
              <a:rPr lang="en-US" sz="2400" b="1" dirty="0">
                <a:effectLst/>
              </a:rPr>
              <a:t>Email Marketing</a:t>
            </a:r>
            <a:endParaRPr lang="en-US" sz="2400" b="1" dirty="0"/>
          </a:p>
          <a:p>
            <a:pPr algn="ctr"/>
            <a:r>
              <a:rPr lang="en-US" sz="2400" dirty="0">
                <a:effectLst/>
              </a:rPr>
              <a:t>We will leverage email marketing to communicate with our users and keep them engaged with the app. These emails can include personalized recommendations, new feature announcements, and exclusive promotions.</a:t>
            </a:r>
            <a:endParaRPr lang="en-US" sz="2400" dirty="0"/>
          </a:p>
          <a:p>
            <a:pPr algn="ctr"/>
            <a:endParaRPr lang="en-IN" sz="2400" dirty="0"/>
          </a:p>
        </p:txBody>
      </p:sp>
    </p:spTree>
    <p:extLst>
      <p:ext uri="{BB962C8B-B14F-4D97-AF65-F5344CB8AC3E}">
        <p14:creationId xmlns:p14="http://schemas.microsoft.com/office/powerpoint/2010/main" val="360746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5E3A47-55A7-63DE-4765-27E1F0F7A4AD}"/>
              </a:ext>
            </a:extLst>
          </p:cNvPr>
          <p:cNvSpPr>
            <a:spLocks noGrp="1"/>
          </p:cNvSpPr>
          <p:nvPr>
            <p:ph type="title"/>
          </p:nvPr>
        </p:nvSpPr>
        <p:spPr>
          <a:xfrm>
            <a:off x="828675" y="494414"/>
            <a:ext cx="10534650" cy="817403"/>
          </a:xfrm>
        </p:spPr>
        <p:txBody>
          <a:bodyPr vert="horz" lIns="91440" tIns="45720" rIns="91440" bIns="45720" rtlCol="0" anchor="b">
            <a:normAutofit/>
          </a:bodyPr>
          <a:lstStyle/>
          <a:p>
            <a:r>
              <a:rPr lang="en-US" kern="1200" dirty="0">
                <a:solidFill>
                  <a:schemeClr val="tx1"/>
                </a:solidFill>
                <a:latin typeface="+mj-lt"/>
                <a:ea typeface="+mj-ea"/>
                <a:cs typeface="+mj-cs"/>
              </a:rPr>
              <a:t>Results</a:t>
            </a:r>
          </a:p>
        </p:txBody>
      </p:sp>
      <p:pic>
        <p:nvPicPr>
          <p:cNvPr id="5" name="Content Placeholder 4" descr="A screenshot of a computer program&#10;&#10;Description automatically generated">
            <a:extLst>
              <a:ext uri="{FF2B5EF4-FFF2-40B4-BE49-F238E27FC236}">
                <a16:creationId xmlns:a16="http://schemas.microsoft.com/office/drawing/2014/main" id="{7BE594A5-77CF-4969-DDA8-360B6B582845}"/>
              </a:ext>
            </a:extLst>
          </p:cNvPr>
          <p:cNvPicPr>
            <a:picLocks noGrp="1" noChangeAspect="1"/>
          </p:cNvPicPr>
          <p:nvPr>
            <p:ph idx="1"/>
          </p:nvPr>
        </p:nvPicPr>
        <p:blipFill>
          <a:blip r:embed="rId2"/>
          <a:stretch>
            <a:fillRect/>
          </a:stretch>
        </p:blipFill>
        <p:spPr>
          <a:xfrm>
            <a:off x="723900" y="2958396"/>
            <a:ext cx="10744200" cy="2739771"/>
          </a:xfrm>
          <a:prstGeom prst="rect">
            <a:avLst/>
          </a:prstGeom>
        </p:spPr>
      </p:pic>
    </p:spTree>
    <p:extLst>
      <p:ext uri="{BB962C8B-B14F-4D97-AF65-F5344CB8AC3E}">
        <p14:creationId xmlns:p14="http://schemas.microsoft.com/office/powerpoint/2010/main" val="3179081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1808-52B3-75EC-841B-029156CF43E6}"/>
              </a:ext>
            </a:extLst>
          </p:cNvPr>
          <p:cNvSpPr>
            <a:spLocks noGrp="1"/>
          </p:cNvSpPr>
          <p:nvPr>
            <p:ph type="title"/>
          </p:nvPr>
        </p:nvSpPr>
        <p:spPr/>
        <p:txBody>
          <a:bodyPr/>
          <a:lstStyle/>
          <a:p>
            <a:r>
              <a:rPr lang="en-IN" dirty="0"/>
              <a:t>Future Developments</a:t>
            </a:r>
          </a:p>
        </p:txBody>
      </p:sp>
      <p:sp>
        <p:nvSpPr>
          <p:cNvPr id="3" name="Content Placeholder 2">
            <a:extLst>
              <a:ext uri="{FF2B5EF4-FFF2-40B4-BE49-F238E27FC236}">
                <a16:creationId xmlns:a16="http://schemas.microsoft.com/office/drawing/2014/main" id="{6C1FFC14-5EE8-6363-3254-66008BD55211}"/>
              </a:ext>
            </a:extLst>
          </p:cNvPr>
          <p:cNvSpPr>
            <a:spLocks noGrp="1"/>
          </p:cNvSpPr>
          <p:nvPr>
            <p:ph idx="1"/>
          </p:nvPr>
        </p:nvSpPr>
        <p:spPr>
          <a:xfrm>
            <a:off x="115824" y="4198363"/>
            <a:ext cx="3889248" cy="1740535"/>
          </a:xfrm>
        </p:spPr>
        <p:txBody>
          <a:bodyPr>
            <a:normAutofit fontScale="92500" lnSpcReduction="20000"/>
          </a:bodyPr>
          <a:lstStyle/>
          <a:p>
            <a:pPr marL="0" indent="0" algn="ctr">
              <a:buNone/>
            </a:pPr>
            <a:r>
              <a:rPr lang="en-US" sz="1900" b="1" dirty="0">
                <a:effectLst/>
              </a:rPr>
              <a:t>Expansion to TV Shows</a:t>
            </a:r>
            <a:endParaRPr lang="en-US" sz="1900" b="1" dirty="0"/>
          </a:p>
          <a:p>
            <a:pPr marL="0" indent="0" algn="ctr">
              <a:buNone/>
            </a:pPr>
            <a:r>
              <a:rPr lang="en-US" sz="1900" dirty="0">
                <a:effectLst/>
              </a:rPr>
              <a:t>In addition to movies, we plan to expand our app to include TV shows. This will require additional AI modules and data analysis, but we believe it will greatly enhance the user experience and increase engagement with the app.</a:t>
            </a:r>
            <a:endParaRPr lang="en-US" sz="1900" dirty="0"/>
          </a:p>
          <a:p>
            <a:pPr algn="ctr"/>
            <a:endParaRPr lang="en-IN" dirty="0"/>
          </a:p>
        </p:txBody>
      </p:sp>
      <p:sp>
        <p:nvSpPr>
          <p:cNvPr id="4" name="TextBox 3">
            <a:extLst>
              <a:ext uri="{FF2B5EF4-FFF2-40B4-BE49-F238E27FC236}">
                <a16:creationId xmlns:a16="http://schemas.microsoft.com/office/drawing/2014/main" id="{2CFBAE68-8D41-BF76-2559-87451F3E1737}"/>
              </a:ext>
            </a:extLst>
          </p:cNvPr>
          <p:cNvSpPr txBox="1"/>
          <p:nvPr/>
        </p:nvSpPr>
        <p:spPr>
          <a:xfrm>
            <a:off x="4005072" y="4133088"/>
            <a:ext cx="3780869" cy="2062103"/>
          </a:xfrm>
          <a:prstGeom prst="rect">
            <a:avLst/>
          </a:prstGeom>
          <a:noFill/>
        </p:spPr>
        <p:txBody>
          <a:bodyPr wrap="square" rtlCol="0">
            <a:spAutoFit/>
          </a:bodyPr>
          <a:lstStyle/>
          <a:p>
            <a:pPr algn="ctr"/>
            <a:r>
              <a:rPr lang="en-US" sz="1600" b="1" dirty="0">
                <a:effectLst/>
              </a:rPr>
              <a:t>Integration with Social Media Platforms</a:t>
            </a:r>
            <a:endParaRPr lang="en-US" sz="1600" b="1" dirty="0"/>
          </a:p>
          <a:p>
            <a:pPr algn="ctr"/>
            <a:r>
              <a:rPr lang="en-US" sz="1600" dirty="0">
                <a:effectLst/>
              </a:rPr>
              <a:t>We are exploring the possibility of integrating our app with popular social media platforms to allow users to share their ratings and reviews with their friends and followers. This would not only increase the app's visibility, but also provide valuable data for our marketing strategies.</a:t>
            </a:r>
            <a:endParaRPr lang="en-US" sz="1600" dirty="0"/>
          </a:p>
        </p:txBody>
      </p:sp>
      <p:sp>
        <p:nvSpPr>
          <p:cNvPr id="5" name="TextBox 4">
            <a:extLst>
              <a:ext uri="{FF2B5EF4-FFF2-40B4-BE49-F238E27FC236}">
                <a16:creationId xmlns:a16="http://schemas.microsoft.com/office/drawing/2014/main" id="{AD70C046-2BE9-D687-728F-D71FDA70ED27}"/>
              </a:ext>
            </a:extLst>
          </p:cNvPr>
          <p:cNvSpPr txBox="1"/>
          <p:nvPr/>
        </p:nvSpPr>
        <p:spPr>
          <a:xfrm>
            <a:off x="8023534" y="4133088"/>
            <a:ext cx="3897194" cy="2800767"/>
          </a:xfrm>
          <a:prstGeom prst="rect">
            <a:avLst/>
          </a:prstGeom>
          <a:noFill/>
        </p:spPr>
        <p:txBody>
          <a:bodyPr wrap="square" rtlCol="0">
            <a:spAutoFit/>
          </a:bodyPr>
          <a:lstStyle/>
          <a:p>
            <a:pPr algn="ctr"/>
            <a:r>
              <a:rPr lang="en-US" sz="1600" b="1" dirty="0">
                <a:effectLst/>
              </a:rPr>
              <a:t>Personalized Recommendations</a:t>
            </a:r>
            <a:endParaRPr lang="en-US" sz="1600" b="1" dirty="0"/>
          </a:p>
          <a:p>
            <a:pPr algn="ctr"/>
            <a:r>
              <a:rPr lang="en-US" sz="1600" dirty="0">
                <a:effectLst/>
              </a:rPr>
              <a:t>We plan to further improve our recommendation system by incorporating user data such as watch history and genre preferences to provide more personalized recommendations. This will require advanced machine learning algorithms and data analysis, but we believe it will greatly enhance the user experience and increase engagement with the app.</a:t>
            </a:r>
            <a:endParaRPr lang="en-US" sz="1600" dirty="0"/>
          </a:p>
          <a:p>
            <a:pPr algn="ctr"/>
            <a:endParaRPr lang="en-IN" sz="1600" dirty="0"/>
          </a:p>
        </p:txBody>
      </p:sp>
      <p:pic>
        <p:nvPicPr>
          <p:cNvPr id="7" name="Picture 6">
            <a:extLst>
              <a:ext uri="{FF2B5EF4-FFF2-40B4-BE49-F238E27FC236}">
                <a16:creationId xmlns:a16="http://schemas.microsoft.com/office/drawing/2014/main" id="{B18D9EEC-2C74-69FA-E1ED-E6E73A8EE2B5}"/>
              </a:ext>
            </a:extLst>
          </p:cNvPr>
          <p:cNvPicPr>
            <a:picLocks noChangeAspect="1"/>
          </p:cNvPicPr>
          <p:nvPr/>
        </p:nvPicPr>
        <p:blipFill>
          <a:blip r:embed="rId2"/>
          <a:stretch>
            <a:fillRect/>
          </a:stretch>
        </p:blipFill>
        <p:spPr>
          <a:xfrm>
            <a:off x="393192" y="1421888"/>
            <a:ext cx="4901184" cy="2444496"/>
          </a:xfrm>
          <a:prstGeom prst="rect">
            <a:avLst/>
          </a:prstGeom>
        </p:spPr>
      </p:pic>
      <p:pic>
        <p:nvPicPr>
          <p:cNvPr id="9" name="Picture 8">
            <a:extLst>
              <a:ext uri="{FF2B5EF4-FFF2-40B4-BE49-F238E27FC236}">
                <a16:creationId xmlns:a16="http://schemas.microsoft.com/office/drawing/2014/main" id="{A4E33001-79CB-5A4B-3153-3E073A2EB0E8}"/>
              </a:ext>
            </a:extLst>
          </p:cNvPr>
          <p:cNvPicPr>
            <a:picLocks noChangeAspect="1"/>
          </p:cNvPicPr>
          <p:nvPr/>
        </p:nvPicPr>
        <p:blipFill>
          <a:blip r:embed="rId3"/>
          <a:stretch>
            <a:fillRect/>
          </a:stretch>
        </p:blipFill>
        <p:spPr>
          <a:xfrm>
            <a:off x="6409944" y="1421888"/>
            <a:ext cx="5313338" cy="2449434"/>
          </a:xfrm>
          <a:prstGeom prst="rect">
            <a:avLst/>
          </a:prstGeom>
        </p:spPr>
      </p:pic>
    </p:spTree>
    <p:extLst>
      <p:ext uri="{BB962C8B-B14F-4D97-AF65-F5344CB8AC3E}">
        <p14:creationId xmlns:p14="http://schemas.microsoft.com/office/powerpoint/2010/main" val="10468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D536-E42D-49E8-05E3-3A95BA3CE2F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744C4E3-8DA3-44C7-0BDC-131608451AF2}"/>
              </a:ext>
            </a:extLst>
          </p:cNvPr>
          <p:cNvSpPr>
            <a:spLocks noGrp="1"/>
          </p:cNvSpPr>
          <p:nvPr>
            <p:ph idx="1"/>
          </p:nvPr>
        </p:nvSpPr>
        <p:spPr>
          <a:xfrm>
            <a:off x="765048" y="2493137"/>
            <a:ext cx="10515600" cy="2801239"/>
          </a:xfrm>
        </p:spPr>
        <p:txBody>
          <a:bodyPr/>
          <a:lstStyle/>
          <a:p>
            <a:pPr marL="0" indent="0">
              <a:buNone/>
            </a:pPr>
            <a:r>
              <a:rPr lang="en-US" dirty="0"/>
              <a:t>In summary, the movie rating app has revolutionized how we choose and enjoy films. Its user-friendly interface, personalized recommendations, and user-generated reviews have made it an essential tool for movie enthusiasts. Additionally, it has created a vibrant community of film lovers, fostering discussions, and making the cinematic experience more interactive and enjoyable.</a:t>
            </a:r>
            <a:endParaRPr lang="en-IN" dirty="0"/>
          </a:p>
        </p:txBody>
      </p:sp>
    </p:spTree>
    <p:extLst>
      <p:ext uri="{BB962C8B-B14F-4D97-AF65-F5344CB8AC3E}">
        <p14:creationId xmlns:p14="http://schemas.microsoft.com/office/powerpoint/2010/main" val="3937006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46</TotalTime>
  <Words>740</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Bernard MT Condensed</vt:lpstr>
      <vt:lpstr>Calibri</vt:lpstr>
      <vt:lpstr>Calibri Light</vt:lpstr>
      <vt:lpstr>Office Theme</vt:lpstr>
      <vt:lpstr>Movie Rating App:  An AI-Powered Experience</vt:lpstr>
      <vt:lpstr>Introduction</vt:lpstr>
      <vt:lpstr>AI Modules Used in the App</vt:lpstr>
      <vt:lpstr>Recommendation System</vt:lpstr>
      <vt:lpstr>Data Analytics</vt:lpstr>
      <vt:lpstr>Marketing Strategy</vt:lpstr>
      <vt:lpstr>Results</vt:lpstr>
      <vt:lpstr>Future Developments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Rating App:  An AI-Powered Experience</dc:title>
  <dc:creator>AMEYA  VATSA</dc:creator>
  <cp:lastModifiedBy>AMEYA  VATSA</cp:lastModifiedBy>
  <cp:revision>3</cp:revision>
  <dcterms:created xsi:type="dcterms:W3CDTF">2023-11-05T19:26:31Z</dcterms:created>
  <dcterms:modified xsi:type="dcterms:W3CDTF">2023-11-06T05:16:35Z</dcterms:modified>
</cp:coreProperties>
</file>